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9" r:id="rId3"/>
    <p:sldId id="257" r:id="rId4"/>
    <p:sldId id="258" r:id="rId5"/>
    <p:sldId id="259" r:id="rId6"/>
    <p:sldId id="260" r:id="rId7"/>
    <p:sldId id="266" r:id="rId8"/>
    <p:sldId id="261" r:id="rId9"/>
    <p:sldId id="262" r:id="rId10"/>
    <p:sldId id="267" r:id="rId11"/>
    <p:sldId id="263" r:id="rId12"/>
    <p:sldId id="264" r:id="rId13"/>
    <p:sldId id="268" r:id="rId14"/>
    <p:sldId id="265"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kaggle.com/datasets/rhijudas/rmdb-rna-mapping-database-2023-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30837"/>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312783"/>
            <a:ext cx="7477601" cy="2499598"/>
          </a:xfrm>
          <a:prstGeom prst="rect">
            <a:avLst/>
          </a:prstGeom>
          <a:noFill/>
          <a:ln/>
        </p:spPr>
        <p:txBody>
          <a:bodyPr wrap="square" rtlCol="0" anchor="t"/>
          <a:lstStyle/>
          <a:p>
            <a:pPr marL="0" indent="0">
              <a:lnSpc>
                <a:spcPts val="6561"/>
              </a:lnSpc>
              <a:buNone/>
            </a:pPr>
            <a:r>
              <a:rPr lang="en-US" sz="5249" b="1" dirty="0">
                <a:solidFill>
                  <a:srgbClr val="282824"/>
                </a:solidFill>
                <a:latin typeface="Lato" pitchFamily="34" charset="0"/>
                <a:ea typeface="Lato" pitchFamily="34" charset="-122"/>
                <a:cs typeface="Lato" pitchFamily="34" charset="-120"/>
              </a:rPr>
              <a:t>Linear Regression in RNA Molecule Reactivity Prediction</a:t>
            </a:r>
            <a:endParaRPr lang="en-US" sz="5249" dirty="0"/>
          </a:p>
        </p:txBody>
      </p:sp>
      <p:sp>
        <p:nvSpPr>
          <p:cNvPr id="6" name="Text 3"/>
          <p:cNvSpPr/>
          <p:nvPr/>
        </p:nvSpPr>
        <p:spPr>
          <a:xfrm>
            <a:off x="6319599" y="4145637"/>
            <a:ext cx="7477601" cy="2132409"/>
          </a:xfrm>
          <a:prstGeom prst="rect">
            <a:avLst/>
          </a:prstGeom>
          <a:noFill/>
          <a:ln/>
        </p:spPr>
        <p:txBody>
          <a:bodyPr wrap="square" rtlCol="0" anchor="t"/>
          <a:lstStyle/>
          <a:p>
            <a:pPr marL="0" indent="0">
              <a:lnSpc>
                <a:spcPts val="2799"/>
              </a:lnSpc>
              <a:buNone/>
            </a:pPr>
            <a:r>
              <a:rPr lang="en-IN" sz="4000" smtClean="0"/>
              <a:t>GROUP </a:t>
            </a:r>
            <a:r>
              <a:rPr lang="en-IN" sz="4000" smtClean="0"/>
              <a:t>MEMBERS</a:t>
            </a:r>
          </a:p>
          <a:p>
            <a:pPr marL="0" indent="0">
              <a:lnSpc>
                <a:spcPts val="2799"/>
              </a:lnSpc>
              <a:buNone/>
            </a:pPr>
            <a:endParaRPr lang="en-IN" sz="4000" dirty="0" smtClean="0"/>
          </a:p>
          <a:p>
            <a:pPr marL="0" indent="0">
              <a:lnSpc>
                <a:spcPts val="2799"/>
              </a:lnSpc>
              <a:buFont typeface="Wingdings" pitchFamily="2" charset="2"/>
              <a:buChar char="§"/>
            </a:pPr>
            <a:r>
              <a:rPr lang="en-IN" sz="2000" dirty="0" smtClean="0"/>
              <a:t>VISHAL G                                           22MIS1045</a:t>
            </a:r>
          </a:p>
          <a:p>
            <a:pPr marL="0" indent="0">
              <a:lnSpc>
                <a:spcPts val="2799"/>
              </a:lnSpc>
              <a:buFont typeface="Wingdings" pitchFamily="2" charset="2"/>
              <a:buChar char="§"/>
            </a:pPr>
            <a:r>
              <a:rPr lang="en-IN" sz="2000" dirty="0" smtClean="0"/>
              <a:t>JASWANTH SAI                                 22MIS1083</a:t>
            </a:r>
          </a:p>
          <a:p>
            <a:pPr>
              <a:lnSpc>
                <a:spcPts val="2799"/>
              </a:lnSpc>
              <a:buFont typeface="Wingdings" pitchFamily="2" charset="2"/>
              <a:buChar char="§"/>
            </a:pPr>
            <a:r>
              <a:rPr lang="en-US" sz="2000" dirty="0" smtClean="0"/>
              <a:t>GIRIDHARAESWARAN</a:t>
            </a:r>
            <a:r>
              <a:rPr lang="en-IN" sz="2000" dirty="0" smtClean="0"/>
              <a:t>                     22MIS1087</a:t>
            </a:r>
            <a:endParaRPr lang="en-US" sz="2000" dirty="0"/>
          </a:p>
        </p:txBody>
      </p:sp>
      <p:sp>
        <p:nvSpPr>
          <p:cNvPr id="7" name="Shape 4"/>
          <p:cNvSpPr/>
          <p:nvPr/>
        </p:nvSpPr>
        <p:spPr>
          <a:xfrm>
            <a:off x="6319599" y="654462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6527959"/>
            <a:ext cx="1275874"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sp>
      <p:sp>
        <p:nvSpPr>
          <p:cNvPr id="6" name="Text 3"/>
          <p:cNvSpPr/>
          <p:nvPr/>
        </p:nvSpPr>
        <p:spPr>
          <a:xfrm>
            <a:off x="2037993" y="1591747"/>
            <a:ext cx="10554414" cy="1388745"/>
          </a:xfrm>
          <a:prstGeom prst="rect">
            <a:avLst/>
          </a:prstGeom>
          <a:noFill/>
          <a:ln/>
        </p:spPr>
        <p:txBody>
          <a:bodyPr wrap="square" rtlCol="0" anchor="t"/>
          <a:lstStyle/>
          <a:p>
            <a:pPr marL="0" indent="0">
              <a:lnSpc>
                <a:spcPts val="5468"/>
              </a:lnSpc>
              <a:buNone/>
            </a:pPr>
            <a:r>
              <a:rPr lang="en-IN" sz="4374" b="1" dirty="0" smtClean="0">
                <a:solidFill>
                  <a:srgbClr val="282824"/>
                </a:solidFill>
                <a:latin typeface="Lato" pitchFamily="34" charset="0"/>
                <a:ea typeface="Lato" pitchFamily="34" charset="-122"/>
              </a:rPr>
              <a:t>EXISTING MODEL</a:t>
            </a:r>
            <a:endParaRPr lang="en-US" sz="4374" dirty="0"/>
          </a:p>
        </p:txBody>
      </p:sp>
      <p:sp>
        <p:nvSpPr>
          <p:cNvPr id="7" name="Shape 4"/>
          <p:cNvSpPr/>
          <p:nvPr/>
        </p:nvSpPr>
        <p:spPr>
          <a:xfrm>
            <a:off x="7293054" y="3313748"/>
            <a:ext cx="44410" cy="3323987"/>
          </a:xfrm>
          <a:prstGeom prst="rect">
            <a:avLst/>
          </a:prstGeom>
          <a:solidFill>
            <a:srgbClr val="E1DBD0"/>
          </a:solidFill>
          <a:ln/>
        </p:spPr>
      </p:sp>
      <p:sp>
        <p:nvSpPr>
          <p:cNvPr id="8" name="Shape 5"/>
          <p:cNvSpPr/>
          <p:nvPr/>
        </p:nvSpPr>
        <p:spPr>
          <a:xfrm>
            <a:off x="6287631" y="3937218"/>
            <a:ext cx="777597" cy="44410"/>
          </a:xfrm>
          <a:prstGeom prst="rect">
            <a:avLst/>
          </a:prstGeom>
          <a:solidFill>
            <a:srgbClr val="E1DBD0"/>
          </a:solidFill>
          <a:ln/>
        </p:spPr>
      </p:sp>
      <p:sp>
        <p:nvSpPr>
          <p:cNvPr id="9" name="Shape 6"/>
          <p:cNvSpPr/>
          <p:nvPr/>
        </p:nvSpPr>
        <p:spPr>
          <a:xfrm>
            <a:off x="7065228" y="3709511"/>
            <a:ext cx="499943" cy="499943"/>
          </a:xfrm>
          <a:prstGeom prst="roundRect">
            <a:avLst>
              <a:gd name="adj" fmla="val 26667"/>
            </a:avLst>
          </a:prstGeom>
          <a:solidFill>
            <a:srgbClr val="E1DBD0"/>
          </a:solidFill>
          <a:ln/>
        </p:spPr>
      </p:sp>
      <p:sp>
        <p:nvSpPr>
          <p:cNvPr id="10" name="Text 7"/>
          <p:cNvSpPr/>
          <p:nvPr/>
        </p:nvSpPr>
        <p:spPr>
          <a:xfrm>
            <a:off x="7218462" y="3751183"/>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1</a:t>
            </a:r>
            <a:endParaRPr lang="en-US" sz="2624" dirty="0"/>
          </a:p>
        </p:txBody>
      </p:sp>
      <p:sp>
        <p:nvSpPr>
          <p:cNvPr id="11" name="Text 8"/>
          <p:cNvSpPr/>
          <p:nvPr/>
        </p:nvSpPr>
        <p:spPr>
          <a:xfrm>
            <a:off x="3315653" y="3758089"/>
            <a:ext cx="2777490" cy="347186"/>
          </a:xfrm>
          <a:prstGeom prst="rect">
            <a:avLst/>
          </a:prstGeom>
          <a:noFill/>
          <a:ln/>
        </p:spPr>
        <p:txBody>
          <a:bodyPr wrap="none" rtlCol="0" anchor="t"/>
          <a:lstStyle/>
          <a:p>
            <a:pPr marL="0" indent="0" algn="r">
              <a:lnSpc>
                <a:spcPts val="2734"/>
              </a:lnSpc>
              <a:buNone/>
            </a:pPr>
            <a:r>
              <a:rPr lang="en-IN" sz="2187" b="1" dirty="0" smtClean="0">
                <a:solidFill>
                  <a:srgbClr val="282824"/>
                </a:solidFill>
                <a:latin typeface="Lato" pitchFamily="34" charset="0"/>
                <a:ea typeface="Lato" pitchFamily="34" charset="-122"/>
              </a:rPr>
              <a:t>TERAFORM</a:t>
            </a:r>
            <a:endParaRPr lang="en-US" sz="2187" dirty="0"/>
          </a:p>
        </p:txBody>
      </p:sp>
      <p:sp>
        <p:nvSpPr>
          <p:cNvPr id="12" name="Text 9"/>
          <p:cNvSpPr/>
          <p:nvPr/>
        </p:nvSpPr>
        <p:spPr>
          <a:xfrm>
            <a:off x="2037993" y="4238506"/>
            <a:ext cx="4055150" cy="1875215"/>
          </a:xfrm>
          <a:prstGeom prst="rect">
            <a:avLst/>
          </a:prstGeom>
          <a:noFill/>
          <a:ln/>
        </p:spPr>
        <p:txBody>
          <a:bodyPr wrap="square" rtlCol="0" anchor="t"/>
          <a:lstStyle/>
          <a:p>
            <a:pPr marL="0" indent="0" algn="just">
              <a:lnSpc>
                <a:spcPts val="2799"/>
              </a:lnSpc>
              <a:buNone/>
            </a:pPr>
            <a:r>
              <a:rPr lang="en-IN" sz="1750" dirty="0" smtClean="0">
                <a:solidFill>
                  <a:srgbClr val="4A4A45"/>
                </a:solidFill>
                <a:latin typeface="Lato" pitchFamily="34" charset="0"/>
                <a:ea typeface="Lato" pitchFamily="34" charset="-122"/>
              </a:rPr>
              <a:t>There is a model which could predict the unknown value but as we compared it linear regression has accuracy over that model  and has been proved with help of random forest. </a:t>
            </a:r>
            <a:endParaRPr lang="en-US" sz="1750" dirty="0"/>
          </a:p>
        </p:txBody>
      </p:sp>
      <p:sp>
        <p:nvSpPr>
          <p:cNvPr id="13" name="Shape 10"/>
          <p:cNvSpPr/>
          <p:nvPr/>
        </p:nvSpPr>
        <p:spPr>
          <a:xfrm>
            <a:off x="7565172" y="5048071"/>
            <a:ext cx="777597" cy="44410"/>
          </a:xfrm>
          <a:prstGeom prst="rect">
            <a:avLst/>
          </a:prstGeom>
          <a:solidFill>
            <a:srgbClr val="E1DBD0"/>
          </a:solidFill>
          <a:ln/>
        </p:spPr>
      </p:sp>
      <p:sp>
        <p:nvSpPr>
          <p:cNvPr id="14" name="Shape 11"/>
          <p:cNvSpPr/>
          <p:nvPr/>
        </p:nvSpPr>
        <p:spPr>
          <a:xfrm>
            <a:off x="7065228" y="4820364"/>
            <a:ext cx="499943" cy="499943"/>
          </a:xfrm>
          <a:prstGeom prst="roundRect">
            <a:avLst>
              <a:gd name="adj" fmla="val 26667"/>
            </a:avLst>
          </a:prstGeom>
          <a:solidFill>
            <a:srgbClr val="E1DBD0"/>
          </a:solidFill>
          <a:ln/>
        </p:spPr>
      </p:sp>
      <p:sp>
        <p:nvSpPr>
          <p:cNvPr id="15" name="Text 12"/>
          <p:cNvSpPr/>
          <p:nvPr/>
        </p:nvSpPr>
        <p:spPr>
          <a:xfrm>
            <a:off x="7218462" y="4862036"/>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2</a:t>
            </a:r>
            <a:endParaRPr lang="en-US" sz="2624" dirty="0"/>
          </a:p>
        </p:txBody>
      </p:sp>
      <p:sp>
        <p:nvSpPr>
          <p:cNvPr id="16" name="Text 13"/>
          <p:cNvSpPr/>
          <p:nvPr/>
        </p:nvSpPr>
        <p:spPr>
          <a:xfrm>
            <a:off x="8537258" y="4868942"/>
            <a:ext cx="2777490" cy="347186"/>
          </a:xfrm>
          <a:prstGeom prst="rect">
            <a:avLst/>
          </a:prstGeom>
          <a:noFill/>
          <a:ln/>
        </p:spPr>
        <p:txBody>
          <a:bodyPr wrap="none" rtlCol="0" anchor="t"/>
          <a:lstStyle/>
          <a:p>
            <a:pPr marL="0" indent="0" algn="l">
              <a:lnSpc>
                <a:spcPts val="2734"/>
              </a:lnSpc>
              <a:buNone/>
            </a:pPr>
            <a:r>
              <a:rPr lang="en-IN" sz="2187" b="1" dirty="0" smtClean="0">
                <a:solidFill>
                  <a:srgbClr val="282824"/>
                </a:solidFill>
                <a:latin typeface="Lato" pitchFamily="34" charset="0"/>
                <a:ea typeface="Lato" pitchFamily="34" charset="-122"/>
              </a:rPr>
              <a:t>Less efficiency and options on these </a:t>
            </a:r>
            <a:endParaRPr lang="en-US" sz="2187" dirty="0"/>
          </a:p>
        </p:txBody>
      </p:sp>
      <p:sp>
        <p:nvSpPr>
          <p:cNvPr id="17" name="Text 14"/>
          <p:cNvSpPr/>
          <p:nvPr/>
        </p:nvSpPr>
        <p:spPr>
          <a:xfrm>
            <a:off x="8537258" y="5349359"/>
            <a:ext cx="4055150" cy="1066205"/>
          </a:xfrm>
          <a:prstGeom prst="rect">
            <a:avLst/>
          </a:prstGeom>
          <a:noFill/>
          <a:ln/>
        </p:spPr>
        <p:txBody>
          <a:bodyPr wrap="square" rtlCol="0" anchor="t"/>
          <a:lstStyle/>
          <a:p>
            <a:pPr marL="0" indent="0" algn="l">
              <a:lnSpc>
                <a:spcPts val="2799"/>
              </a:lnSpc>
              <a:buNone/>
            </a:pPr>
            <a:r>
              <a:rPr lang="en-IN" sz="1750" dirty="0" smtClean="0">
                <a:solidFill>
                  <a:srgbClr val="4A4A45"/>
                </a:solidFill>
                <a:latin typeface="Lato" pitchFamily="34" charset="0"/>
                <a:ea typeface="Lato" pitchFamily="34" charset="-122"/>
              </a:rPr>
              <a:t>Main aim of this model approach to improve the model accuracy and efficiency.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823442"/>
            <a:ext cx="7012305"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Visualizing Predicted Values</a:t>
            </a:r>
            <a:endParaRPr lang="en-US" sz="4374" dirty="0"/>
          </a:p>
        </p:txBody>
      </p:sp>
      <p:pic>
        <p:nvPicPr>
          <p:cNvPr id="6" name="Image 1" descr="preencoded.png"/>
          <p:cNvPicPr>
            <a:picLocks noChangeAspect="1"/>
          </p:cNvPicPr>
          <p:nvPr/>
        </p:nvPicPr>
        <p:blipFill>
          <a:blip r:embed="rId4"/>
          <a:stretch>
            <a:fillRect/>
          </a:stretch>
        </p:blipFill>
        <p:spPr>
          <a:xfrm>
            <a:off x="4490799" y="2851071"/>
            <a:ext cx="1110972" cy="1777484"/>
          </a:xfrm>
          <a:prstGeom prst="rect">
            <a:avLst/>
          </a:prstGeom>
        </p:spPr>
      </p:pic>
      <p:sp>
        <p:nvSpPr>
          <p:cNvPr id="7" name="Text 3"/>
          <p:cNvSpPr/>
          <p:nvPr/>
        </p:nvSpPr>
        <p:spPr>
          <a:xfrm>
            <a:off x="5935028" y="3073241"/>
            <a:ext cx="3681413"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Linear Regression Predictions</a:t>
            </a:r>
            <a:endParaRPr lang="en-US" sz="2187" dirty="0"/>
          </a:p>
        </p:txBody>
      </p:sp>
      <p:sp>
        <p:nvSpPr>
          <p:cNvPr id="8" name="Text 4"/>
          <p:cNvSpPr/>
          <p:nvPr/>
        </p:nvSpPr>
        <p:spPr>
          <a:xfrm>
            <a:off x="5935028" y="3553658"/>
            <a:ext cx="7862173" cy="710803"/>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 comparison of the predicted values against the actual values for the Linear Regression model, providing insights into prediction accuracy.</a:t>
            </a:r>
            <a:endParaRPr lang="en-US" sz="1750" dirty="0"/>
          </a:p>
        </p:txBody>
      </p:sp>
      <p:pic>
        <p:nvPicPr>
          <p:cNvPr id="9" name="Image 2" descr="preencoded.png"/>
          <p:cNvPicPr>
            <a:picLocks noChangeAspect="1"/>
          </p:cNvPicPr>
          <p:nvPr/>
        </p:nvPicPr>
        <p:blipFill>
          <a:blip r:embed="rId5"/>
          <a:stretch>
            <a:fillRect/>
          </a:stretch>
        </p:blipFill>
        <p:spPr>
          <a:xfrm>
            <a:off x="4490799" y="4628555"/>
            <a:ext cx="1110972" cy="1777484"/>
          </a:xfrm>
          <a:prstGeom prst="rect">
            <a:avLst/>
          </a:prstGeom>
        </p:spPr>
      </p:pic>
      <p:sp>
        <p:nvSpPr>
          <p:cNvPr id="10" name="Text 5"/>
          <p:cNvSpPr/>
          <p:nvPr/>
        </p:nvSpPr>
        <p:spPr>
          <a:xfrm>
            <a:off x="5935028" y="4850725"/>
            <a:ext cx="3358753"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Random Forest Predictions</a:t>
            </a:r>
            <a:endParaRPr lang="en-US" sz="2187" dirty="0"/>
          </a:p>
        </p:txBody>
      </p:sp>
      <p:sp>
        <p:nvSpPr>
          <p:cNvPr id="11" name="Text 6"/>
          <p:cNvSpPr/>
          <p:nvPr/>
        </p:nvSpPr>
        <p:spPr>
          <a:xfrm>
            <a:off x="5935028" y="5331143"/>
            <a:ext cx="7862173" cy="710803"/>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Insights into the predicted values of the Random Forest model, aiding in the comparison of model performances.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589728"/>
            <a:ext cx="74624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Assessing Model Performance</a:t>
            </a:r>
            <a:endParaRPr lang="en-US" sz="4374" dirty="0"/>
          </a:p>
        </p:txBody>
      </p:sp>
      <p:sp>
        <p:nvSpPr>
          <p:cNvPr id="5" name="Shape 3"/>
          <p:cNvSpPr/>
          <p:nvPr/>
        </p:nvSpPr>
        <p:spPr>
          <a:xfrm>
            <a:off x="2037993" y="3728442"/>
            <a:ext cx="10553343" cy="637103"/>
          </a:xfrm>
          <a:prstGeom prst="rect">
            <a:avLst/>
          </a:prstGeom>
          <a:solidFill>
            <a:srgbClr val="E1DBD0"/>
          </a:solidFill>
          <a:ln/>
        </p:spPr>
      </p:sp>
      <p:sp>
        <p:nvSpPr>
          <p:cNvPr id="6" name="Text 4"/>
          <p:cNvSpPr/>
          <p:nvPr/>
        </p:nvSpPr>
        <p:spPr>
          <a:xfrm>
            <a:off x="2261473" y="3869293"/>
            <a:ext cx="3069193"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Model</a:t>
            </a:r>
            <a:endParaRPr lang="en-US" sz="1750" dirty="0"/>
          </a:p>
        </p:txBody>
      </p:sp>
      <p:sp>
        <p:nvSpPr>
          <p:cNvPr id="7" name="Text 5"/>
          <p:cNvSpPr/>
          <p:nvPr/>
        </p:nvSpPr>
        <p:spPr>
          <a:xfrm>
            <a:off x="5782628" y="3869293"/>
            <a:ext cx="3065383"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Training Set MSE</a:t>
            </a:r>
            <a:endParaRPr lang="en-US" sz="1750" dirty="0"/>
          </a:p>
        </p:txBody>
      </p:sp>
      <p:sp>
        <p:nvSpPr>
          <p:cNvPr id="8" name="Text 6"/>
          <p:cNvSpPr/>
          <p:nvPr/>
        </p:nvSpPr>
        <p:spPr>
          <a:xfrm>
            <a:off x="9299972" y="3869293"/>
            <a:ext cx="3069193"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Testing Set MSE</a:t>
            </a:r>
            <a:endParaRPr lang="en-US" sz="1750" dirty="0"/>
          </a:p>
        </p:txBody>
      </p:sp>
      <p:sp>
        <p:nvSpPr>
          <p:cNvPr id="9" name="Text 7"/>
          <p:cNvSpPr/>
          <p:nvPr/>
        </p:nvSpPr>
        <p:spPr>
          <a:xfrm>
            <a:off x="2261473" y="4506397"/>
            <a:ext cx="3069193"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Linear Regression</a:t>
            </a:r>
            <a:endParaRPr lang="en-US" sz="1750" dirty="0"/>
          </a:p>
        </p:txBody>
      </p:sp>
      <p:sp>
        <p:nvSpPr>
          <p:cNvPr id="10" name="Text 8"/>
          <p:cNvSpPr/>
          <p:nvPr/>
        </p:nvSpPr>
        <p:spPr>
          <a:xfrm>
            <a:off x="5782628" y="4506397"/>
            <a:ext cx="3065383" cy="355402"/>
          </a:xfrm>
          <a:prstGeom prst="rect">
            <a:avLst/>
          </a:prstGeom>
          <a:noFill/>
          <a:ln/>
        </p:spPr>
        <p:txBody>
          <a:bodyPr wrap="none" rtlCol="0" anchor="t"/>
          <a:lstStyle/>
          <a:p>
            <a:pPr>
              <a:lnSpc>
                <a:spcPts val="2799"/>
              </a:lnSpc>
            </a:pPr>
            <a:r>
              <a:rPr lang="en-US" sz="1600" dirty="0" smtClean="0"/>
              <a:t>0.0000000000000000</a:t>
            </a:r>
            <a:endParaRPr lang="en-US" sz="1750" dirty="0"/>
          </a:p>
        </p:txBody>
      </p:sp>
      <p:sp>
        <p:nvSpPr>
          <p:cNvPr id="11" name="Text 9"/>
          <p:cNvSpPr/>
          <p:nvPr/>
        </p:nvSpPr>
        <p:spPr>
          <a:xfrm>
            <a:off x="9299972" y="4506397"/>
            <a:ext cx="3069193" cy="355402"/>
          </a:xfrm>
          <a:prstGeom prst="rect">
            <a:avLst/>
          </a:prstGeom>
          <a:noFill/>
          <a:ln/>
        </p:spPr>
        <p:txBody>
          <a:bodyPr wrap="none" rtlCol="0" anchor="t"/>
          <a:lstStyle/>
          <a:p>
            <a:pPr>
              <a:lnSpc>
                <a:spcPts val="2799"/>
              </a:lnSpc>
            </a:pPr>
            <a:r>
              <a:rPr lang="en-US" sz="1600" dirty="0" smtClean="0"/>
              <a:t>00.0000000000000000</a:t>
            </a:r>
            <a:endParaRPr lang="en-US" sz="1750" dirty="0"/>
          </a:p>
        </p:txBody>
      </p:sp>
      <p:sp>
        <p:nvSpPr>
          <p:cNvPr id="12" name="Shape 10"/>
          <p:cNvSpPr/>
          <p:nvPr/>
        </p:nvSpPr>
        <p:spPr>
          <a:xfrm>
            <a:off x="2037993" y="5002649"/>
            <a:ext cx="10553343" cy="637103"/>
          </a:xfrm>
          <a:prstGeom prst="rect">
            <a:avLst/>
          </a:prstGeom>
          <a:solidFill>
            <a:srgbClr val="E1DBD0"/>
          </a:solidFill>
          <a:ln/>
        </p:spPr>
      </p:sp>
      <p:sp>
        <p:nvSpPr>
          <p:cNvPr id="13" name="Text 11"/>
          <p:cNvSpPr/>
          <p:nvPr/>
        </p:nvSpPr>
        <p:spPr>
          <a:xfrm>
            <a:off x="2261473" y="5143500"/>
            <a:ext cx="3069193"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Random Forest</a:t>
            </a:r>
            <a:endParaRPr lang="en-US" sz="1750" dirty="0"/>
          </a:p>
        </p:txBody>
      </p:sp>
      <p:sp>
        <p:nvSpPr>
          <p:cNvPr id="14" name="Text 12"/>
          <p:cNvSpPr/>
          <p:nvPr/>
        </p:nvSpPr>
        <p:spPr>
          <a:xfrm>
            <a:off x="5782628" y="5143500"/>
            <a:ext cx="3065383" cy="355402"/>
          </a:xfrm>
          <a:prstGeom prst="rect">
            <a:avLst/>
          </a:prstGeom>
          <a:noFill/>
          <a:ln/>
        </p:spPr>
        <p:txBody>
          <a:bodyPr wrap="none" rtlCol="0" anchor="t"/>
          <a:lstStyle/>
          <a:p>
            <a:pPr>
              <a:lnSpc>
                <a:spcPts val="2799"/>
              </a:lnSpc>
            </a:pPr>
            <a:r>
              <a:rPr lang="en-US" sz="1600" dirty="0" smtClean="0"/>
              <a:t>0.050056</a:t>
            </a:r>
            <a:endParaRPr lang="en-US" sz="1750" dirty="0"/>
          </a:p>
        </p:txBody>
      </p:sp>
      <p:sp>
        <p:nvSpPr>
          <p:cNvPr id="15" name="Text 13"/>
          <p:cNvSpPr/>
          <p:nvPr/>
        </p:nvSpPr>
        <p:spPr>
          <a:xfrm>
            <a:off x="9299972" y="5143500"/>
            <a:ext cx="3069193" cy="355402"/>
          </a:xfrm>
          <a:prstGeom prst="rect">
            <a:avLst/>
          </a:prstGeom>
          <a:noFill/>
          <a:ln/>
        </p:spPr>
        <p:txBody>
          <a:bodyPr wrap="none" rtlCol="0" anchor="t"/>
          <a:lstStyle/>
          <a:p>
            <a:pPr>
              <a:lnSpc>
                <a:spcPts val="2799"/>
              </a:lnSpc>
            </a:pPr>
            <a:r>
              <a:rPr lang="en-US" sz="1600" dirty="0" smtClean="0"/>
              <a:t>0.032046</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4" name="Text 2"/>
          <p:cNvSpPr/>
          <p:nvPr/>
        </p:nvSpPr>
        <p:spPr>
          <a:xfrm>
            <a:off x="1261815" y="1148316"/>
            <a:ext cx="8275589"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Assessing Model Performance</a:t>
            </a:r>
            <a:endParaRPr lang="en-US" sz="4374" dirty="0"/>
          </a:p>
        </p:txBody>
      </p:sp>
      <p:pic>
        <p:nvPicPr>
          <p:cNvPr id="1026" name="Picture 2"/>
          <p:cNvPicPr>
            <a:picLocks noChangeAspect="1" noChangeArrowheads="1"/>
          </p:cNvPicPr>
          <p:nvPr/>
        </p:nvPicPr>
        <p:blipFill>
          <a:blip r:embed="rId3"/>
          <a:srcRect/>
          <a:stretch>
            <a:fillRect/>
          </a:stretch>
        </p:blipFill>
        <p:spPr bwMode="auto">
          <a:xfrm>
            <a:off x="1127051" y="2137144"/>
            <a:ext cx="6958123" cy="5475768"/>
          </a:xfrm>
          <a:prstGeom prst="rect">
            <a:avLst/>
          </a:prstGeom>
          <a:noFill/>
          <a:ln w="9525">
            <a:noFill/>
            <a:miter lim="800000"/>
            <a:headEnd/>
            <a:tailEnd/>
          </a:ln>
          <a:effectLst/>
        </p:spPr>
      </p:pic>
      <p:sp>
        <p:nvSpPr>
          <p:cNvPr id="28" name="TextBox 27"/>
          <p:cNvSpPr txBox="1"/>
          <p:nvPr/>
        </p:nvSpPr>
        <p:spPr>
          <a:xfrm>
            <a:off x="9016408" y="2679405"/>
            <a:ext cx="3540643" cy="2031325"/>
          </a:xfrm>
          <a:prstGeom prst="rect">
            <a:avLst/>
          </a:prstGeom>
          <a:noFill/>
        </p:spPr>
        <p:txBody>
          <a:bodyPr wrap="square" rtlCol="0">
            <a:spAutoFit/>
          </a:bodyPr>
          <a:lstStyle/>
          <a:p>
            <a:r>
              <a:rPr lang="en-IN" dirty="0" smtClean="0"/>
              <a:t>More than 143000 data of rows and 200 columns of reactivity of specific material has been used to trained our model . The output is more accurate than we expected and its ready to be tested of user input data.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37623"/>
            <a:ext cx="74776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Project Insights and Future Applications</a:t>
            </a:r>
            <a:endParaRPr lang="en-US" sz="4374" dirty="0"/>
          </a:p>
        </p:txBody>
      </p:sp>
      <p:sp>
        <p:nvSpPr>
          <p:cNvPr id="6" name="Text 3"/>
          <p:cNvSpPr/>
          <p:nvPr/>
        </p:nvSpPr>
        <p:spPr>
          <a:xfrm>
            <a:off x="1166455" y="3909536"/>
            <a:ext cx="7144345"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Understanding the principles and applications of linear regression in predicting RNA molecule reactivity opens avenues for advancements in RNA biology, drug discovery, and biotechnology. The comprehensive evaluation and comparison of models provide actionable insights for further research and real-world implementation, contributing to the continuous evolution of machine learning techniques in scientific </a:t>
            </a:r>
            <a:r>
              <a:rPr lang="en-US" sz="1750" dirty="0" err="1" smtClean="0">
                <a:solidFill>
                  <a:srgbClr val="4A4A45"/>
                </a:solidFill>
                <a:latin typeface="Lato" pitchFamily="34" charset="0"/>
                <a:ea typeface="Lato" pitchFamily="34" charset="-122"/>
                <a:cs typeface="Lato" pitchFamily="34" charset="-120"/>
              </a:rPr>
              <a:t>domains.We</a:t>
            </a:r>
            <a:r>
              <a:rPr lang="en-US" sz="1750" dirty="0" smtClean="0">
                <a:solidFill>
                  <a:srgbClr val="4A4A45"/>
                </a:solidFill>
                <a:latin typeface="Lato" pitchFamily="34" charset="0"/>
                <a:ea typeface="Lato" pitchFamily="34" charset="-122"/>
                <a:cs typeface="Lato" pitchFamily="34" charset="-120"/>
              </a:rPr>
              <a:t> can just predict the values without undergoing costly measures and also give accurate predictions.</a:t>
            </a:r>
            <a:endParaRPr lang="en-US" sz="1750" dirty="0"/>
          </a:p>
        </p:txBody>
      </p:sp>
      <p:sp>
        <p:nvSpPr>
          <p:cNvPr id="7" name="Shape 4"/>
          <p:cNvSpPr/>
          <p:nvPr/>
        </p:nvSpPr>
        <p:spPr>
          <a:xfrm>
            <a:off x="833199" y="3659624"/>
            <a:ext cx="44410" cy="2632234"/>
          </a:xfrm>
          <a:prstGeom prst="rect">
            <a:avLst/>
          </a:prstGeom>
          <a:solidFill>
            <a:srgbClr val="282824"/>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312783"/>
            <a:ext cx="7477601" cy="2499598"/>
          </a:xfrm>
          <a:prstGeom prst="rect">
            <a:avLst/>
          </a:prstGeom>
          <a:noFill/>
          <a:ln/>
        </p:spPr>
        <p:txBody>
          <a:bodyPr wrap="square" rtlCol="0" anchor="t"/>
          <a:lstStyle/>
          <a:p>
            <a:pPr marL="0" indent="0">
              <a:lnSpc>
                <a:spcPts val="6561"/>
              </a:lnSpc>
              <a:buNone/>
            </a:pPr>
            <a:r>
              <a:rPr lang="en-US" sz="5249" b="1" dirty="0">
                <a:solidFill>
                  <a:srgbClr val="282824"/>
                </a:solidFill>
                <a:latin typeface="Lato" pitchFamily="34" charset="0"/>
                <a:ea typeface="Lato" pitchFamily="34" charset="-122"/>
                <a:cs typeface="Lato" pitchFamily="34" charset="-120"/>
              </a:rPr>
              <a:t>Linear Regression in RNA Molecule Reactivity Prediction</a:t>
            </a:r>
            <a:endParaRPr lang="en-US" sz="5249" dirty="0"/>
          </a:p>
        </p:txBody>
      </p:sp>
      <p:sp>
        <p:nvSpPr>
          <p:cNvPr id="6" name="Text 3"/>
          <p:cNvSpPr/>
          <p:nvPr/>
        </p:nvSpPr>
        <p:spPr>
          <a:xfrm>
            <a:off x="6319599" y="4145637"/>
            <a:ext cx="74776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project aims to leverage machine learning techniques to predict the reactivity of RNA molecules based on chemical reactions. This predictive model holds potential applications in RNA biology, drug discovery, and biotechnology, providing valuable insights for researchers and data scientists. The use of linear regression to achieve this goal involves several key principles and methodologies, setting it apart from other regression techniques.</a:t>
            </a:r>
            <a:endParaRPr lang="en-US" sz="1750" dirty="0"/>
          </a:p>
        </p:txBody>
      </p:sp>
      <p:sp>
        <p:nvSpPr>
          <p:cNvPr id="7" name="Shape 4"/>
          <p:cNvSpPr/>
          <p:nvPr/>
        </p:nvSpPr>
        <p:spPr>
          <a:xfrm>
            <a:off x="6319599" y="654462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6527959"/>
            <a:ext cx="1275874"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683663"/>
            <a:ext cx="759940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Principles of Linear Regression</a:t>
            </a:r>
            <a:endParaRPr lang="en-US" sz="4374" dirty="0"/>
          </a:p>
        </p:txBody>
      </p:sp>
      <p:sp>
        <p:nvSpPr>
          <p:cNvPr id="5" name="Text 3"/>
          <p:cNvSpPr/>
          <p:nvPr/>
        </p:nvSpPr>
        <p:spPr>
          <a:xfrm>
            <a:off x="2037993" y="2933462"/>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Statistical Model</a:t>
            </a:r>
            <a:endParaRPr lang="en-US" sz="2187" dirty="0"/>
          </a:p>
        </p:txBody>
      </p:sp>
      <p:sp>
        <p:nvSpPr>
          <p:cNvPr id="6" name="Text 4"/>
          <p:cNvSpPr/>
          <p:nvPr/>
        </p:nvSpPr>
        <p:spPr>
          <a:xfrm>
            <a:off x="2037993" y="3502819"/>
            <a:ext cx="3156347" cy="284321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Linear regression relies on a statistical model to examine the relationship between the input features and the target variable. By fitting a linear equation to the observed data, it aims to model the relationship and make predictions.</a:t>
            </a:r>
            <a:endParaRPr lang="en-US" sz="1750" dirty="0"/>
          </a:p>
        </p:txBody>
      </p:sp>
      <p:sp>
        <p:nvSpPr>
          <p:cNvPr id="7" name="Text 5"/>
          <p:cNvSpPr/>
          <p:nvPr/>
        </p:nvSpPr>
        <p:spPr>
          <a:xfrm>
            <a:off x="5743932" y="2933462"/>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Least Squares Method</a:t>
            </a:r>
            <a:endParaRPr lang="en-US" sz="2187" dirty="0"/>
          </a:p>
        </p:txBody>
      </p:sp>
      <p:sp>
        <p:nvSpPr>
          <p:cNvPr id="8" name="Text 6"/>
          <p:cNvSpPr/>
          <p:nvPr/>
        </p:nvSpPr>
        <p:spPr>
          <a:xfrm>
            <a:off x="5743932" y="3502819"/>
            <a:ext cx="3156347"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This method is employed to minimize the sum of the squares of the differences between the observed and predicted values. It determines the best-fitting line through the data points.</a:t>
            </a:r>
            <a:endParaRPr lang="en-US" sz="1750" dirty="0"/>
          </a:p>
        </p:txBody>
      </p:sp>
      <p:sp>
        <p:nvSpPr>
          <p:cNvPr id="9" name="Text 7"/>
          <p:cNvSpPr/>
          <p:nvPr/>
        </p:nvSpPr>
        <p:spPr>
          <a:xfrm>
            <a:off x="9449872" y="2933462"/>
            <a:ext cx="2963823"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Assumption of Linearity</a:t>
            </a:r>
            <a:endParaRPr lang="en-US" sz="2187" dirty="0"/>
          </a:p>
        </p:txBody>
      </p:sp>
      <p:sp>
        <p:nvSpPr>
          <p:cNvPr id="10" name="Text 8"/>
          <p:cNvSpPr/>
          <p:nvPr/>
        </p:nvSpPr>
        <p:spPr>
          <a:xfrm>
            <a:off x="9449872" y="3502819"/>
            <a:ext cx="3156347"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Linear regression assumes that there is a linear relationship between the independent variables and the dependent variable. This assumption is crucial for the model's accuracy.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92837" y="910828"/>
            <a:ext cx="9304139" cy="660797"/>
          </a:xfrm>
          <a:prstGeom prst="rect">
            <a:avLst/>
          </a:prstGeom>
          <a:noFill/>
          <a:ln/>
        </p:spPr>
        <p:txBody>
          <a:bodyPr wrap="none" rtlCol="0" anchor="t"/>
          <a:lstStyle/>
          <a:p>
            <a:pPr marL="0" indent="0">
              <a:lnSpc>
                <a:spcPts val="5203"/>
              </a:lnSpc>
              <a:buNone/>
            </a:pPr>
            <a:r>
              <a:rPr lang="en-US" sz="4162" b="1" dirty="0">
                <a:solidFill>
                  <a:srgbClr val="282824"/>
                </a:solidFill>
                <a:latin typeface="Lato" pitchFamily="34" charset="0"/>
                <a:ea typeface="Lato" pitchFamily="34" charset="-122"/>
                <a:cs typeface="Lato" pitchFamily="34" charset="-120"/>
              </a:rPr>
              <a:t>Key Differences from Other Techniques</a:t>
            </a:r>
            <a:endParaRPr lang="en-US" sz="4162" dirty="0"/>
          </a:p>
        </p:txBody>
      </p:sp>
      <p:sp>
        <p:nvSpPr>
          <p:cNvPr id="6" name="Shape 3"/>
          <p:cNvSpPr/>
          <p:nvPr/>
        </p:nvSpPr>
        <p:spPr>
          <a:xfrm>
            <a:off x="1088827" y="1888688"/>
            <a:ext cx="42267" cy="5430083"/>
          </a:xfrm>
          <a:prstGeom prst="rect">
            <a:avLst/>
          </a:prstGeom>
          <a:solidFill>
            <a:srgbClr val="E1DBD0"/>
          </a:solidFill>
          <a:ln/>
        </p:spPr>
      </p:sp>
      <p:sp>
        <p:nvSpPr>
          <p:cNvPr id="7" name="Shape 4"/>
          <p:cNvSpPr/>
          <p:nvPr/>
        </p:nvSpPr>
        <p:spPr>
          <a:xfrm>
            <a:off x="1347728" y="2270462"/>
            <a:ext cx="739973" cy="42267"/>
          </a:xfrm>
          <a:prstGeom prst="rect">
            <a:avLst/>
          </a:prstGeom>
          <a:solidFill>
            <a:srgbClr val="E1DBD0"/>
          </a:solidFill>
          <a:ln/>
        </p:spPr>
      </p:sp>
      <p:sp>
        <p:nvSpPr>
          <p:cNvPr id="8" name="Shape 5"/>
          <p:cNvSpPr/>
          <p:nvPr/>
        </p:nvSpPr>
        <p:spPr>
          <a:xfrm>
            <a:off x="872073" y="2053828"/>
            <a:ext cx="475655" cy="475655"/>
          </a:xfrm>
          <a:prstGeom prst="roundRect">
            <a:avLst>
              <a:gd name="adj" fmla="val 26670"/>
            </a:avLst>
          </a:prstGeom>
          <a:solidFill>
            <a:srgbClr val="E1DBD0"/>
          </a:solidFill>
          <a:ln/>
        </p:spPr>
      </p:sp>
      <p:sp>
        <p:nvSpPr>
          <p:cNvPr id="9" name="Text 6"/>
          <p:cNvSpPr/>
          <p:nvPr/>
        </p:nvSpPr>
        <p:spPr>
          <a:xfrm>
            <a:off x="1017925" y="2093357"/>
            <a:ext cx="183952" cy="396478"/>
          </a:xfrm>
          <a:prstGeom prst="rect">
            <a:avLst/>
          </a:prstGeom>
          <a:noFill/>
          <a:ln/>
        </p:spPr>
        <p:txBody>
          <a:bodyPr wrap="none" rtlCol="0" anchor="t"/>
          <a:lstStyle/>
          <a:p>
            <a:pPr marL="0" indent="0" algn="ctr">
              <a:lnSpc>
                <a:spcPts val="3122"/>
              </a:lnSpc>
              <a:buNone/>
            </a:pPr>
            <a:r>
              <a:rPr lang="en-US" sz="2497" b="1" dirty="0">
                <a:solidFill>
                  <a:srgbClr val="282824"/>
                </a:solidFill>
                <a:latin typeface="Lato" pitchFamily="34" charset="0"/>
                <a:ea typeface="Lato" pitchFamily="34" charset="-122"/>
                <a:cs typeface="Lato" pitchFamily="34" charset="-120"/>
              </a:rPr>
              <a:t>1</a:t>
            </a:r>
            <a:endParaRPr lang="en-US" sz="2497" dirty="0"/>
          </a:p>
        </p:txBody>
      </p:sp>
      <p:sp>
        <p:nvSpPr>
          <p:cNvPr id="10" name="Text 7"/>
          <p:cNvSpPr/>
          <p:nvPr/>
        </p:nvSpPr>
        <p:spPr>
          <a:xfrm>
            <a:off x="2272665" y="2100024"/>
            <a:ext cx="2642830" cy="330398"/>
          </a:xfrm>
          <a:prstGeom prst="rect">
            <a:avLst/>
          </a:prstGeom>
          <a:noFill/>
          <a:ln/>
        </p:spPr>
        <p:txBody>
          <a:bodyPr wrap="none" rtlCol="0" anchor="t"/>
          <a:lstStyle/>
          <a:p>
            <a:pPr marL="0" indent="0" algn="l">
              <a:lnSpc>
                <a:spcPts val="2601"/>
              </a:lnSpc>
              <a:buNone/>
            </a:pPr>
            <a:r>
              <a:rPr lang="en-US" sz="2081" b="1" dirty="0">
                <a:solidFill>
                  <a:srgbClr val="282824"/>
                </a:solidFill>
                <a:latin typeface="Lato" pitchFamily="34" charset="0"/>
                <a:ea typeface="Lato" pitchFamily="34" charset="-122"/>
                <a:cs typeface="Lato" pitchFamily="34" charset="-120"/>
              </a:rPr>
              <a:t>Linear vs. Non-Linear</a:t>
            </a:r>
            <a:endParaRPr lang="en-US" sz="2081" dirty="0"/>
          </a:p>
        </p:txBody>
      </p:sp>
      <p:sp>
        <p:nvSpPr>
          <p:cNvPr id="11" name="Text 8"/>
          <p:cNvSpPr/>
          <p:nvPr/>
        </p:nvSpPr>
        <p:spPr>
          <a:xfrm>
            <a:off x="2272665" y="2557224"/>
            <a:ext cx="7907298" cy="1014770"/>
          </a:xfrm>
          <a:prstGeom prst="rect">
            <a:avLst/>
          </a:prstGeom>
          <a:noFill/>
          <a:ln/>
        </p:spPr>
        <p:txBody>
          <a:bodyPr wrap="square" rtlCol="0" anchor="t"/>
          <a:lstStyle/>
          <a:p>
            <a:pPr marL="0" indent="0" algn="l">
              <a:lnSpc>
                <a:spcPts val="2664"/>
              </a:lnSpc>
              <a:buNone/>
            </a:pPr>
            <a:r>
              <a:rPr lang="en-US" sz="1665" dirty="0">
                <a:solidFill>
                  <a:srgbClr val="4A4A45"/>
                </a:solidFill>
                <a:latin typeface="Lato" pitchFamily="34" charset="0"/>
                <a:ea typeface="Lato" pitchFamily="34" charset="-122"/>
                <a:cs typeface="Lato" pitchFamily="34" charset="-120"/>
              </a:rPr>
              <a:t>Unlike other regression methods that allow for non-linear relationships between variables, linear regression focuses specifically on linear relationships, simplifying the modeling process.</a:t>
            </a:r>
            <a:endParaRPr lang="en-US" sz="1665" dirty="0"/>
          </a:p>
        </p:txBody>
      </p:sp>
      <p:sp>
        <p:nvSpPr>
          <p:cNvPr id="12" name="Shape 9"/>
          <p:cNvSpPr/>
          <p:nvPr/>
        </p:nvSpPr>
        <p:spPr>
          <a:xfrm>
            <a:off x="1347728" y="4376440"/>
            <a:ext cx="739973" cy="42267"/>
          </a:xfrm>
          <a:prstGeom prst="rect">
            <a:avLst/>
          </a:prstGeom>
          <a:solidFill>
            <a:srgbClr val="E1DBD0"/>
          </a:solidFill>
          <a:ln/>
        </p:spPr>
      </p:sp>
      <p:sp>
        <p:nvSpPr>
          <p:cNvPr id="13" name="Shape 10"/>
          <p:cNvSpPr/>
          <p:nvPr/>
        </p:nvSpPr>
        <p:spPr>
          <a:xfrm>
            <a:off x="872073" y="4159806"/>
            <a:ext cx="475655" cy="475655"/>
          </a:xfrm>
          <a:prstGeom prst="roundRect">
            <a:avLst>
              <a:gd name="adj" fmla="val 26670"/>
            </a:avLst>
          </a:prstGeom>
          <a:solidFill>
            <a:srgbClr val="E1DBD0"/>
          </a:solidFill>
          <a:ln/>
        </p:spPr>
      </p:sp>
      <p:sp>
        <p:nvSpPr>
          <p:cNvPr id="14" name="Text 11"/>
          <p:cNvSpPr/>
          <p:nvPr/>
        </p:nvSpPr>
        <p:spPr>
          <a:xfrm>
            <a:off x="1017925" y="4199334"/>
            <a:ext cx="183952" cy="396478"/>
          </a:xfrm>
          <a:prstGeom prst="rect">
            <a:avLst/>
          </a:prstGeom>
          <a:noFill/>
          <a:ln/>
        </p:spPr>
        <p:txBody>
          <a:bodyPr wrap="none" rtlCol="0" anchor="t"/>
          <a:lstStyle/>
          <a:p>
            <a:pPr marL="0" indent="0" algn="ctr">
              <a:lnSpc>
                <a:spcPts val="3122"/>
              </a:lnSpc>
              <a:buNone/>
            </a:pPr>
            <a:r>
              <a:rPr lang="en-US" sz="2497" b="1" dirty="0">
                <a:solidFill>
                  <a:srgbClr val="282824"/>
                </a:solidFill>
                <a:latin typeface="Lato" pitchFamily="34" charset="0"/>
                <a:ea typeface="Lato" pitchFamily="34" charset="-122"/>
                <a:cs typeface="Lato" pitchFamily="34" charset="-120"/>
              </a:rPr>
              <a:t>2</a:t>
            </a:r>
            <a:endParaRPr lang="en-US" sz="2497" dirty="0"/>
          </a:p>
        </p:txBody>
      </p:sp>
      <p:sp>
        <p:nvSpPr>
          <p:cNvPr id="15" name="Text 12"/>
          <p:cNvSpPr/>
          <p:nvPr/>
        </p:nvSpPr>
        <p:spPr>
          <a:xfrm>
            <a:off x="2272665" y="4206002"/>
            <a:ext cx="2642830" cy="330398"/>
          </a:xfrm>
          <a:prstGeom prst="rect">
            <a:avLst/>
          </a:prstGeom>
          <a:noFill/>
          <a:ln/>
        </p:spPr>
        <p:txBody>
          <a:bodyPr wrap="none" rtlCol="0" anchor="t"/>
          <a:lstStyle/>
          <a:p>
            <a:pPr marL="0" indent="0" algn="l">
              <a:lnSpc>
                <a:spcPts val="2601"/>
              </a:lnSpc>
              <a:buNone/>
            </a:pPr>
            <a:r>
              <a:rPr lang="en-US" sz="2081" b="1" dirty="0">
                <a:solidFill>
                  <a:srgbClr val="282824"/>
                </a:solidFill>
                <a:latin typeface="Lato" pitchFamily="34" charset="0"/>
                <a:ea typeface="Lato" pitchFamily="34" charset="-122"/>
                <a:cs typeface="Lato" pitchFamily="34" charset="-120"/>
              </a:rPr>
              <a:t>Interpretability</a:t>
            </a:r>
            <a:endParaRPr lang="en-US" sz="2081" dirty="0"/>
          </a:p>
        </p:txBody>
      </p:sp>
      <p:sp>
        <p:nvSpPr>
          <p:cNvPr id="16" name="Text 13"/>
          <p:cNvSpPr/>
          <p:nvPr/>
        </p:nvSpPr>
        <p:spPr>
          <a:xfrm>
            <a:off x="2272665" y="4663202"/>
            <a:ext cx="7907298" cy="676513"/>
          </a:xfrm>
          <a:prstGeom prst="rect">
            <a:avLst/>
          </a:prstGeom>
          <a:noFill/>
          <a:ln/>
        </p:spPr>
        <p:txBody>
          <a:bodyPr wrap="square" rtlCol="0" anchor="t"/>
          <a:lstStyle/>
          <a:p>
            <a:pPr marL="0" indent="0" algn="l">
              <a:lnSpc>
                <a:spcPts val="2664"/>
              </a:lnSpc>
              <a:buNone/>
            </a:pPr>
            <a:r>
              <a:rPr lang="en-US" sz="1665" dirty="0">
                <a:solidFill>
                  <a:srgbClr val="4A4A45"/>
                </a:solidFill>
                <a:latin typeface="Lato" pitchFamily="34" charset="0"/>
                <a:ea typeface="Lato" pitchFamily="34" charset="-122"/>
                <a:cs typeface="Lato" pitchFamily="34" charset="-120"/>
              </a:rPr>
              <a:t>Linear regression provides clear insight into the impact of each feature on the target variable, making it easier to interpret and communicate the results.</a:t>
            </a:r>
            <a:endParaRPr lang="en-US" sz="1665" dirty="0"/>
          </a:p>
        </p:txBody>
      </p:sp>
      <p:sp>
        <p:nvSpPr>
          <p:cNvPr id="17" name="Shape 14"/>
          <p:cNvSpPr/>
          <p:nvPr/>
        </p:nvSpPr>
        <p:spPr>
          <a:xfrm>
            <a:off x="1347728" y="6144161"/>
            <a:ext cx="739973" cy="42267"/>
          </a:xfrm>
          <a:prstGeom prst="rect">
            <a:avLst/>
          </a:prstGeom>
          <a:solidFill>
            <a:srgbClr val="E1DBD0"/>
          </a:solidFill>
          <a:ln/>
        </p:spPr>
      </p:sp>
      <p:sp>
        <p:nvSpPr>
          <p:cNvPr id="18" name="Shape 15"/>
          <p:cNvSpPr/>
          <p:nvPr/>
        </p:nvSpPr>
        <p:spPr>
          <a:xfrm>
            <a:off x="872073" y="5927527"/>
            <a:ext cx="475655" cy="475655"/>
          </a:xfrm>
          <a:prstGeom prst="roundRect">
            <a:avLst>
              <a:gd name="adj" fmla="val 26670"/>
            </a:avLst>
          </a:prstGeom>
          <a:solidFill>
            <a:srgbClr val="E1DBD0"/>
          </a:solidFill>
          <a:ln/>
        </p:spPr>
      </p:sp>
      <p:sp>
        <p:nvSpPr>
          <p:cNvPr id="19" name="Text 16"/>
          <p:cNvSpPr/>
          <p:nvPr/>
        </p:nvSpPr>
        <p:spPr>
          <a:xfrm>
            <a:off x="1017925" y="5967055"/>
            <a:ext cx="183952" cy="396478"/>
          </a:xfrm>
          <a:prstGeom prst="rect">
            <a:avLst/>
          </a:prstGeom>
          <a:noFill/>
          <a:ln/>
        </p:spPr>
        <p:txBody>
          <a:bodyPr wrap="none" rtlCol="0" anchor="t"/>
          <a:lstStyle/>
          <a:p>
            <a:pPr marL="0" indent="0" algn="ctr">
              <a:lnSpc>
                <a:spcPts val="3122"/>
              </a:lnSpc>
              <a:buNone/>
            </a:pPr>
            <a:r>
              <a:rPr lang="en-US" sz="2497" b="1" dirty="0">
                <a:solidFill>
                  <a:srgbClr val="282824"/>
                </a:solidFill>
                <a:latin typeface="Lato" pitchFamily="34" charset="0"/>
                <a:ea typeface="Lato" pitchFamily="34" charset="-122"/>
                <a:cs typeface="Lato" pitchFamily="34" charset="-120"/>
              </a:rPr>
              <a:t>3</a:t>
            </a:r>
            <a:endParaRPr lang="en-US" sz="2497" dirty="0"/>
          </a:p>
        </p:txBody>
      </p:sp>
      <p:sp>
        <p:nvSpPr>
          <p:cNvPr id="20" name="Text 17"/>
          <p:cNvSpPr/>
          <p:nvPr/>
        </p:nvSpPr>
        <p:spPr>
          <a:xfrm>
            <a:off x="2272665" y="5973723"/>
            <a:ext cx="2642830" cy="330398"/>
          </a:xfrm>
          <a:prstGeom prst="rect">
            <a:avLst/>
          </a:prstGeom>
          <a:noFill/>
          <a:ln/>
        </p:spPr>
        <p:txBody>
          <a:bodyPr wrap="none" rtlCol="0" anchor="t"/>
          <a:lstStyle/>
          <a:p>
            <a:pPr marL="0" indent="0" algn="l">
              <a:lnSpc>
                <a:spcPts val="2601"/>
              </a:lnSpc>
              <a:buNone/>
            </a:pPr>
            <a:r>
              <a:rPr lang="en-US" sz="2081" b="1" dirty="0">
                <a:solidFill>
                  <a:srgbClr val="282824"/>
                </a:solidFill>
                <a:latin typeface="Lato" pitchFamily="34" charset="0"/>
                <a:ea typeface="Lato" pitchFamily="34" charset="-122"/>
                <a:cs typeface="Lato" pitchFamily="34" charset="-120"/>
              </a:rPr>
              <a:t>Overfitting</a:t>
            </a:r>
            <a:endParaRPr lang="en-US" sz="2081" dirty="0"/>
          </a:p>
        </p:txBody>
      </p:sp>
      <p:sp>
        <p:nvSpPr>
          <p:cNvPr id="21" name="Text 18"/>
          <p:cNvSpPr/>
          <p:nvPr/>
        </p:nvSpPr>
        <p:spPr>
          <a:xfrm>
            <a:off x="2272665" y="6430923"/>
            <a:ext cx="7907298" cy="676513"/>
          </a:xfrm>
          <a:prstGeom prst="rect">
            <a:avLst/>
          </a:prstGeom>
          <a:noFill/>
          <a:ln/>
        </p:spPr>
        <p:txBody>
          <a:bodyPr wrap="square" rtlCol="0" anchor="t"/>
          <a:lstStyle/>
          <a:p>
            <a:pPr marL="0" indent="0" algn="l">
              <a:lnSpc>
                <a:spcPts val="2664"/>
              </a:lnSpc>
              <a:buNone/>
            </a:pPr>
            <a:r>
              <a:rPr lang="en-US" sz="1665" dirty="0">
                <a:solidFill>
                  <a:srgbClr val="4A4A45"/>
                </a:solidFill>
                <a:latin typeface="Lato" pitchFamily="34" charset="0"/>
                <a:ea typeface="Lato" pitchFamily="34" charset="-122"/>
                <a:cs typeface="Lato" pitchFamily="34" charset="-120"/>
              </a:rPr>
              <a:t>Compared to some complex models, linear regression is less prone to overfitting, making it particularly useful with limited data.</a:t>
            </a:r>
            <a:endParaRPr lang="en-US" sz="166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90719"/>
            <a:ext cx="93064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Utilizing Linear Regression for Prediction</a:t>
            </a:r>
            <a:endParaRPr lang="en-US" sz="4374" dirty="0"/>
          </a:p>
        </p:txBody>
      </p:sp>
      <p:sp>
        <p:nvSpPr>
          <p:cNvPr id="6" name="Shape 3"/>
          <p:cNvSpPr/>
          <p:nvPr/>
        </p:nvSpPr>
        <p:spPr>
          <a:xfrm>
            <a:off x="833199" y="2886313"/>
            <a:ext cx="499943" cy="499943"/>
          </a:xfrm>
          <a:prstGeom prst="roundRect">
            <a:avLst>
              <a:gd name="adj" fmla="val 26667"/>
            </a:avLst>
          </a:prstGeom>
          <a:solidFill>
            <a:srgbClr val="E1DBD0"/>
          </a:solidFill>
          <a:ln/>
        </p:spPr>
      </p:sp>
      <p:sp>
        <p:nvSpPr>
          <p:cNvPr id="7" name="Text 4"/>
          <p:cNvSpPr/>
          <p:nvPr/>
        </p:nvSpPr>
        <p:spPr>
          <a:xfrm>
            <a:off x="986433" y="2927985"/>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1</a:t>
            </a:r>
            <a:endParaRPr lang="en-US" sz="2624" dirty="0"/>
          </a:p>
        </p:txBody>
      </p:sp>
      <p:sp>
        <p:nvSpPr>
          <p:cNvPr id="8" name="Text 5"/>
          <p:cNvSpPr/>
          <p:nvPr/>
        </p:nvSpPr>
        <p:spPr>
          <a:xfrm>
            <a:off x="1555313" y="2962632"/>
            <a:ext cx="3820001"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Data Loading and Preprocessing</a:t>
            </a:r>
            <a:endParaRPr lang="en-US" sz="2187" dirty="0"/>
          </a:p>
        </p:txBody>
      </p:sp>
      <p:sp>
        <p:nvSpPr>
          <p:cNvPr id="9" name="Text 6"/>
          <p:cNvSpPr/>
          <p:nvPr/>
        </p:nvSpPr>
        <p:spPr>
          <a:xfrm>
            <a:off x="1555313" y="3790236"/>
            <a:ext cx="382000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process begins by loading the RNA molecule dataset from Google Drive and performing essential preprocessing tasks such as selecting the target column and handling missing values.</a:t>
            </a:r>
            <a:endParaRPr lang="en-US" sz="1750" dirty="0"/>
          </a:p>
        </p:txBody>
      </p:sp>
      <p:sp>
        <p:nvSpPr>
          <p:cNvPr id="10" name="Shape 7"/>
          <p:cNvSpPr/>
          <p:nvPr/>
        </p:nvSpPr>
        <p:spPr>
          <a:xfrm>
            <a:off x="5597485" y="2886313"/>
            <a:ext cx="499943" cy="499943"/>
          </a:xfrm>
          <a:prstGeom prst="roundRect">
            <a:avLst>
              <a:gd name="adj" fmla="val 26667"/>
            </a:avLst>
          </a:prstGeom>
          <a:solidFill>
            <a:srgbClr val="E1DBD0"/>
          </a:solidFill>
          <a:ln/>
        </p:spPr>
      </p:sp>
      <p:sp>
        <p:nvSpPr>
          <p:cNvPr id="11" name="Text 8"/>
          <p:cNvSpPr/>
          <p:nvPr/>
        </p:nvSpPr>
        <p:spPr>
          <a:xfrm>
            <a:off x="5750719" y="2927985"/>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2</a:t>
            </a:r>
            <a:endParaRPr lang="en-US" sz="2624" dirty="0"/>
          </a:p>
        </p:txBody>
      </p:sp>
      <p:sp>
        <p:nvSpPr>
          <p:cNvPr id="12" name="Text 9"/>
          <p:cNvSpPr/>
          <p:nvPr/>
        </p:nvSpPr>
        <p:spPr>
          <a:xfrm>
            <a:off x="6319599" y="2962632"/>
            <a:ext cx="3757136"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Model Training and Evaluation</a:t>
            </a:r>
            <a:endParaRPr lang="en-US" sz="2187" dirty="0"/>
          </a:p>
        </p:txBody>
      </p:sp>
      <p:sp>
        <p:nvSpPr>
          <p:cNvPr id="13" name="Text 10"/>
          <p:cNvSpPr/>
          <p:nvPr/>
        </p:nvSpPr>
        <p:spPr>
          <a:xfrm>
            <a:off x="6319599" y="3443049"/>
            <a:ext cx="38200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It involves training a Linear Regression model on the dataset, evaluating its performance using metrics such as Mean Squared Error (MSE), and comparing it with other models like Random Forest Regressor.</a:t>
            </a:r>
            <a:endParaRPr lang="en-US" sz="1750" dirty="0"/>
          </a:p>
        </p:txBody>
      </p:sp>
      <p:sp>
        <p:nvSpPr>
          <p:cNvPr id="14" name="Shape 11"/>
          <p:cNvSpPr/>
          <p:nvPr/>
        </p:nvSpPr>
        <p:spPr>
          <a:xfrm>
            <a:off x="833199" y="5971223"/>
            <a:ext cx="499943" cy="499943"/>
          </a:xfrm>
          <a:prstGeom prst="roundRect">
            <a:avLst>
              <a:gd name="adj" fmla="val 26667"/>
            </a:avLst>
          </a:prstGeom>
          <a:solidFill>
            <a:srgbClr val="E1DBD0"/>
          </a:solidFill>
          <a:ln/>
        </p:spPr>
      </p:sp>
      <p:sp>
        <p:nvSpPr>
          <p:cNvPr id="15" name="Text 12"/>
          <p:cNvSpPr/>
          <p:nvPr/>
        </p:nvSpPr>
        <p:spPr>
          <a:xfrm>
            <a:off x="986433" y="6012894"/>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3</a:t>
            </a:r>
            <a:endParaRPr lang="en-US" sz="2624" dirty="0"/>
          </a:p>
        </p:txBody>
      </p:sp>
      <p:sp>
        <p:nvSpPr>
          <p:cNvPr id="16" name="Text 13"/>
          <p:cNvSpPr/>
          <p:nvPr/>
        </p:nvSpPr>
        <p:spPr>
          <a:xfrm>
            <a:off x="1555313" y="6047542"/>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Results Visualization</a:t>
            </a:r>
            <a:endParaRPr lang="en-US" sz="2187" dirty="0"/>
          </a:p>
        </p:txBody>
      </p:sp>
      <p:sp>
        <p:nvSpPr>
          <p:cNvPr id="17" name="Text 14"/>
          <p:cNvSpPr/>
          <p:nvPr/>
        </p:nvSpPr>
        <p:spPr>
          <a:xfrm>
            <a:off x="1555313" y="6527959"/>
            <a:ext cx="8584287" cy="71080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After creating DataFrames with the evaluation results, the interaction between actual and predicted values is visualized, providing clarity on model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080617"/>
            <a:ext cx="93064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Interpreting MSE and R-squared Score</a:t>
            </a:r>
            <a:endParaRPr lang="en-US" sz="4374" dirty="0"/>
          </a:p>
        </p:txBody>
      </p:sp>
      <p:sp>
        <p:nvSpPr>
          <p:cNvPr id="6" name="Shape 3"/>
          <p:cNvSpPr/>
          <p:nvPr/>
        </p:nvSpPr>
        <p:spPr>
          <a:xfrm>
            <a:off x="4490799" y="3802618"/>
            <a:ext cx="4542115" cy="2346365"/>
          </a:xfrm>
          <a:prstGeom prst="roundRect">
            <a:avLst>
              <a:gd name="adj" fmla="val 5682"/>
            </a:avLst>
          </a:prstGeom>
          <a:solidFill>
            <a:srgbClr val="E1DBD0"/>
          </a:solidFill>
          <a:ln/>
        </p:spPr>
      </p:sp>
      <p:sp>
        <p:nvSpPr>
          <p:cNvPr id="7" name="Text 4"/>
          <p:cNvSpPr/>
          <p:nvPr/>
        </p:nvSpPr>
        <p:spPr>
          <a:xfrm>
            <a:off x="4712970" y="4024789"/>
            <a:ext cx="329100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Mean Squared Error (MSE)</a:t>
            </a:r>
            <a:endParaRPr lang="en-US" sz="2187" dirty="0"/>
          </a:p>
        </p:txBody>
      </p:sp>
      <p:sp>
        <p:nvSpPr>
          <p:cNvPr id="8" name="Text 5"/>
          <p:cNvSpPr/>
          <p:nvPr/>
        </p:nvSpPr>
        <p:spPr>
          <a:xfrm>
            <a:off x="4712970" y="4505206"/>
            <a:ext cx="409777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Lower MSE values indicate that the model's predictions are closer to the actual values, signifying better performance.</a:t>
            </a:r>
            <a:endParaRPr lang="en-US" sz="1750" dirty="0"/>
          </a:p>
        </p:txBody>
      </p:sp>
      <p:sp>
        <p:nvSpPr>
          <p:cNvPr id="9" name="Shape 6"/>
          <p:cNvSpPr/>
          <p:nvPr/>
        </p:nvSpPr>
        <p:spPr>
          <a:xfrm>
            <a:off x="9255085" y="3802618"/>
            <a:ext cx="4542115" cy="2346365"/>
          </a:xfrm>
          <a:prstGeom prst="roundRect">
            <a:avLst>
              <a:gd name="adj" fmla="val 5682"/>
            </a:avLst>
          </a:prstGeom>
          <a:solidFill>
            <a:srgbClr val="E1DBD0"/>
          </a:solidFill>
          <a:ln/>
        </p:spPr>
      </p:sp>
      <p:sp>
        <p:nvSpPr>
          <p:cNvPr id="10" name="Text 7"/>
          <p:cNvSpPr/>
          <p:nvPr/>
        </p:nvSpPr>
        <p:spPr>
          <a:xfrm>
            <a:off x="9477256" y="4024789"/>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R-squared (R2) Score</a:t>
            </a:r>
            <a:endParaRPr lang="en-US" sz="2187" dirty="0"/>
          </a:p>
        </p:txBody>
      </p:sp>
      <p:sp>
        <p:nvSpPr>
          <p:cNvPr id="11" name="Text 8"/>
          <p:cNvSpPr/>
          <p:nvPr/>
        </p:nvSpPr>
        <p:spPr>
          <a:xfrm>
            <a:off x="9477256" y="4505206"/>
            <a:ext cx="409777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Higher R2 scores imply that a larger proportion of the variance in the target variable is predictable, indicating a better fit.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90011"/>
            <a:ext cx="14630400" cy="8229600"/>
          </a:xfrm>
          <a:prstGeom prst="rect">
            <a:avLst/>
          </a:prstGeom>
          <a:solidFill>
            <a:srgbClr val="EFECE6"/>
          </a:solidFill>
          <a:ln/>
        </p:spPr>
        <p:txBody>
          <a:bodyPr/>
          <a:lstStyle/>
          <a:p>
            <a:endParaRPr lang="en-IN" dirty="0" smtClean="0"/>
          </a:p>
        </p:txBody>
      </p:sp>
      <p:pic>
        <p:nvPicPr>
          <p:cNvPr id="4" name="Image 0" descr="preencoded.png"/>
          <p:cNvPicPr>
            <a:picLocks noChangeAspect="1"/>
          </p:cNvPicPr>
          <p:nvPr/>
        </p:nvPicPr>
        <p:blipFill>
          <a:blip r:embed="rId3"/>
          <a:stretch>
            <a:fillRect/>
          </a:stretch>
        </p:blipFill>
        <p:spPr>
          <a:xfrm>
            <a:off x="0" y="-90011"/>
            <a:ext cx="3657600" cy="8229600"/>
          </a:xfrm>
          <a:prstGeom prst="rect">
            <a:avLst/>
          </a:prstGeom>
        </p:spPr>
      </p:pic>
      <p:sp>
        <p:nvSpPr>
          <p:cNvPr id="5" name="Text 2"/>
          <p:cNvSpPr/>
          <p:nvPr/>
        </p:nvSpPr>
        <p:spPr>
          <a:xfrm>
            <a:off x="4490799" y="2080617"/>
            <a:ext cx="9306401" cy="1388745"/>
          </a:xfrm>
          <a:prstGeom prst="rect">
            <a:avLst/>
          </a:prstGeom>
          <a:noFill/>
          <a:ln/>
        </p:spPr>
        <p:txBody>
          <a:bodyPr wrap="square" rtlCol="0" anchor="t"/>
          <a:lstStyle/>
          <a:p>
            <a:pPr marL="0" indent="0">
              <a:lnSpc>
                <a:spcPts val="5468"/>
              </a:lnSpc>
              <a:buNone/>
            </a:pPr>
            <a:r>
              <a:rPr lang="en-IN" sz="4374" dirty="0" smtClean="0"/>
              <a:t>DATASET LINK IN KAGGLE</a:t>
            </a:r>
            <a:endParaRPr lang="en-US" sz="4374" dirty="0"/>
          </a:p>
        </p:txBody>
      </p:sp>
      <p:sp>
        <p:nvSpPr>
          <p:cNvPr id="7" name="Text 4"/>
          <p:cNvSpPr/>
          <p:nvPr/>
        </p:nvSpPr>
        <p:spPr>
          <a:xfrm>
            <a:off x="4712970" y="4024789"/>
            <a:ext cx="3291007"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5021314" y="4371975"/>
            <a:ext cx="4097774" cy="1421606"/>
          </a:xfrm>
          <a:prstGeom prst="rect">
            <a:avLst/>
          </a:prstGeom>
          <a:noFill/>
          <a:ln/>
        </p:spPr>
        <p:txBody>
          <a:bodyPr wrap="square" rtlCol="0" anchor="t"/>
          <a:lstStyle/>
          <a:p>
            <a:pPr marL="0" indent="0">
              <a:lnSpc>
                <a:spcPts val="2799"/>
              </a:lnSpc>
              <a:buNone/>
            </a:pPr>
            <a:r>
              <a:rPr lang="en-US" sz="1750" dirty="0" smtClean="0">
                <a:solidFill>
                  <a:srgbClr val="4A4A45"/>
                </a:solidFill>
                <a:latin typeface="Lato" pitchFamily="34" charset="0"/>
                <a:ea typeface="Lato" pitchFamily="34" charset="-122"/>
                <a:cs typeface="Lato" pitchFamily="34" charset="-120"/>
              </a:rPr>
              <a:t>.</a:t>
            </a:r>
            <a:endParaRPr lang="en-US" sz="1750" dirty="0"/>
          </a:p>
        </p:txBody>
      </p:sp>
      <p:sp>
        <p:nvSpPr>
          <p:cNvPr id="10" name="Text 7"/>
          <p:cNvSpPr/>
          <p:nvPr/>
        </p:nvSpPr>
        <p:spPr>
          <a:xfrm>
            <a:off x="9477256" y="4024789"/>
            <a:ext cx="2777490"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9477256" y="4505206"/>
            <a:ext cx="4097774" cy="1421606"/>
          </a:xfrm>
          <a:prstGeom prst="rect">
            <a:avLst/>
          </a:prstGeom>
          <a:noFill/>
          <a:ln/>
        </p:spPr>
        <p:txBody>
          <a:bodyPr wrap="square" rtlCol="0" anchor="t"/>
          <a:lstStyle/>
          <a:p>
            <a:pPr marL="0" indent="0">
              <a:lnSpc>
                <a:spcPts val="2799"/>
              </a:lnSpc>
              <a:buNone/>
            </a:pPr>
            <a:endParaRPr lang="en-US" sz="1750" dirty="0"/>
          </a:p>
        </p:txBody>
      </p:sp>
      <p:sp>
        <p:nvSpPr>
          <p:cNvPr id="13" name="Rectangle 12"/>
          <p:cNvSpPr/>
          <p:nvPr/>
        </p:nvSpPr>
        <p:spPr>
          <a:xfrm>
            <a:off x="4101893" y="2991317"/>
            <a:ext cx="9050581" cy="1513889"/>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hlinkClick r:id="rId4"/>
              </a:rPr>
              <a:t>https://www.kaggle.com/datasets/rhijudas/rmdb-rna-mapping-database-2023-data</a:t>
            </a:r>
            <a:endParaRPr lang="en-IN" dirty="0" smtClean="0"/>
          </a:p>
        </p:txBody>
      </p:sp>
      <p:sp>
        <p:nvSpPr>
          <p:cNvPr id="15" name="Text 2"/>
          <p:cNvSpPr/>
          <p:nvPr/>
        </p:nvSpPr>
        <p:spPr>
          <a:xfrm>
            <a:off x="4101893" y="5099208"/>
            <a:ext cx="9306401" cy="1388745"/>
          </a:xfrm>
          <a:prstGeom prst="rect">
            <a:avLst/>
          </a:prstGeom>
          <a:noFill/>
          <a:ln/>
        </p:spPr>
        <p:txBody>
          <a:bodyPr wrap="square" rtlCol="0" anchor="t"/>
          <a:lstStyle/>
          <a:p>
            <a:pPr marL="0" indent="0">
              <a:lnSpc>
                <a:spcPts val="5468"/>
              </a:lnSpc>
              <a:buNone/>
            </a:pPr>
            <a:r>
              <a:rPr lang="en-IN" sz="2000" dirty="0" smtClean="0"/>
              <a:t>We used this dataset to predict the reaction of unknown chemicals to reduce the cost of repetitive cost </a:t>
            </a:r>
            <a:r>
              <a:rPr lang="en-IN" sz="2000" dirty="0" err="1" smtClean="0"/>
              <a:t>spendings</a:t>
            </a:r>
            <a:r>
              <a:rPr lang="en-IN" sz="2000" dirty="0" smtClean="0"/>
              <a:t> to predict their reactivity.</a:t>
            </a:r>
          </a:p>
          <a:p>
            <a:pPr marL="0" indent="0">
              <a:lnSpc>
                <a:spcPts val="5468"/>
              </a:lnSpc>
              <a:buNone/>
            </a:pPr>
            <a:r>
              <a:rPr lang="en-IN" sz="2000" dirty="0" smtClean="0"/>
              <a:t> </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244447"/>
            <a:ext cx="7677507"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Evaluating Model Performance</a:t>
            </a:r>
            <a:endParaRPr lang="en-US" sz="4374" dirty="0"/>
          </a:p>
        </p:txBody>
      </p:sp>
      <p:sp>
        <p:nvSpPr>
          <p:cNvPr id="5" name="Text 3"/>
          <p:cNvSpPr/>
          <p:nvPr/>
        </p:nvSpPr>
        <p:spPr>
          <a:xfrm>
            <a:off x="2037993" y="3494246"/>
            <a:ext cx="5110520" cy="666512"/>
          </a:xfrm>
          <a:prstGeom prst="rect">
            <a:avLst/>
          </a:prstGeom>
          <a:noFill/>
          <a:ln/>
        </p:spPr>
        <p:txBody>
          <a:bodyPr wrap="none" rtlCol="0" anchor="t"/>
          <a:lstStyle/>
          <a:p>
            <a:pPr marL="0" indent="0" algn="ctr">
              <a:lnSpc>
                <a:spcPts val="5249"/>
              </a:lnSpc>
              <a:buNone/>
            </a:pPr>
            <a:r>
              <a:rPr lang="en-US" sz="5249" b="1" dirty="0" smtClean="0">
                <a:solidFill>
                  <a:srgbClr val="282824"/>
                </a:solidFill>
                <a:latin typeface="Lato" pitchFamily="34" charset="0"/>
                <a:ea typeface="Lato" pitchFamily="34" charset="-122"/>
                <a:cs typeface="Lato" pitchFamily="34" charset="-120"/>
              </a:rPr>
              <a:t>95%</a:t>
            </a:r>
            <a:endParaRPr lang="en-US" sz="5249" dirty="0"/>
          </a:p>
        </p:txBody>
      </p:sp>
      <p:sp>
        <p:nvSpPr>
          <p:cNvPr id="6" name="Text 4"/>
          <p:cNvSpPr/>
          <p:nvPr/>
        </p:nvSpPr>
        <p:spPr>
          <a:xfrm>
            <a:off x="3204448" y="4438412"/>
            <a:ext cx="2777490"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Training Set Accuracy</a:t>
            </a:r>
            <a:endParaRPr lang="en-US" sz="2187" dirty="0"/>
          </a:p>
        </p:txBody>
      </p:sp>
      <p:sp>
        <p:nvSpPr>
          <p:cNvPr id="7" name="Text 5"/>
          <p:cNvSpPr/>
          <p:nvPr/>
        </p:nvSpPr>
        <p:spPr>
          <a:xfrm>
            <a:off x="2037993" y="4918829"/>
            <a:ext cx="5110520" cy="1066205"/>
          </a:xfrm>
          <a:prstGeom prst="rect">
            <a:avLst/>
          </a:prstGeom>
          <a:noFill/>
          <a:ln/>
        </p:spPr>
        <p:txBody>
          <a:bodyPr wrap="square" rtlCol="0" anchor="t"/>
          <a:lstStyle/>
          <a:p>
            <a:pPr marL="0" indent="0" algn="ctr">
              <a:lnSpc>
                <a:spcPts val="2799"/>
              </a:lnSpc>
              <a:buNone/>
            </a:pPr>
            <a:r>
              <a:rPr lang="en-US" sz="1750" dirty="0">
                <a:solidFill>
                  <a:srgbClr val="4A4A45"/>
                </a:solidFill>
                <a:latin typeface="Lato" pitchFamily="34" charset="0"/>
                <a:ea typeface="Lato" pitchFamily="34" charset="-122"/>
                <a:cs typeface="Lato" pitchFamily="34" charset="-120"/>
              </a:rPr>
              <a:t>An </a:t>
            </a:r>
            <a:r>
              <a:rPr lang="en-US" sz="1750" dirty="0" smtClean="0">
                <a:solidFill>
                  <a:srgbClr val="4A4A45"/>
                </a:solidFill>
                <a:latin typeface="Lato" pitchFamily="34" charset="0"/>
                <a:ea typeface="Lato" pitchFamily="34" charset="-122"/>
                <a:cs typeface="Lato" pitchFamily="34" charset="-120"/>
              </a:rPr>
              <a:t>95</a:t>
            </a:r>
            <a:r>
              <a:rPr lang="en-US" sz="1750" dirty="0">
                <a:solidFill>
                  <a:srgbClr val="4A4A45"/>
                </a:solidFill>
                <a:latin typeface="Lato" pitchFamily="34" charset="0"/>
                <a:ea typeface="Lato" pitchFamily="34" charset="-122"/>
                <a:cs typeface="Lato" pitchFamily="34" charset="-120"/>
              </a:rPr>
              <a:t>% accuracy on the training set indicates that the Linear Regression model is effectively learning from the provided data.</a:t>
            </a:r>
            <a:endParaRPr lang="en-US" sz="1750" dirty="0"/>
          </a:p>
        </p:txBody>
      </p:sp>
      <p:sp>
        <p:nvSpPr>
          <p:cNvPr id="8" name="Text 6"/>
          <p:cNvSpPr/>
          <p:nvPr/>
        </p:nvSpPr>
        <p:spPr>
          <a:xfrm>
            <a:off x="7481768" y="3494246"/>
            <a:ext cx="5110639" cy="666512"/>
          </a:xfrm>
          <a:prstGeom prst="rect">
            <a:avLst/>
          </a:prstGeom>
          <a:noFill/>
          <a:ln/>
        </p:spPr>
        <p:txBody>
          <a:bodyPr wrap="none" rtlCol="0" anchor="t"/>
          <a:lstStyle/>
          <a:p>
            <a:pPr marL="0" indent="0" algn="ctr">
              <a:lnSpc>
                <a:spcPts val="5249"/>
              </a:lnSpc>
              <a:buNone/>
            </a:pPr>
            <a:r>
              <a:rPr lang="en-US" sz="5249" b="1" dirty="0" smtClean="0">
                <a:solidFill>
                  <a:srgbClr val="282824"/>
                </a:solidFill>
                <a:latin typeface="Lato" pitchFamily="34" charset="0"/>
                <a:ea typeface="Lato" pitchFamily="34" charset="-122"/>
                <a:cs typeface="Lato" pitchFamily="34" charset="-120"/>
              </a:rPr>
              <a:t>0.01</a:t>
            </a:r>
            <a:endParaRPr lang="en-US" sz="5249" dirty="0"/>
          </a:p>
        </p:txBody>
      </p:sp>
      <p:sp>
        <p:nvSpPr>
          <p:cNvPr id="9" name="Text 7"/>
          <p:cNvSpPr/>
          <p:nvPr/>
        </p:nvSpPr>
        <p:spPr>
          <a:xfrm>
            <a:off x="8648343" y="4438412"/>
            <a:ext cx="2777490"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MSE: </a:t>
            </a:r>
            <a:r>
              <a:rPr lang="en-US" sz="2187" b="1" dirty="0" smtClean="0">
                <a:solidFill>
                  <a:srgbClr val="282824"/>
                </a:solidFill>
                <a:latin typeface="Lato" pitchFamily="34" charset="0"/>
                <a:ea typeface="Lato" pitchFamily="34" charset="-122"/>
                <a:cs typeface="Lato" pitchFamily="34" charset="-120"/>
              </a:rPr>
              <a:t>0.01</a:t>
            </a:r>
            <a:endParaRPr lang="en-US" sz="2187" dirty="0"/>
          </a:p>
        </p:txBody>
      </p:sp>
      <p:sp>
        <p:nvSpPr>
          <p:cNvPr id="10" name="Text 8"/>
          <p:cNvSpPr/>
          <p:nvPr/>
        </p:nvSpPr>
        <p:spPr>
          <a:xfrm>
            <a:off x="7481768" y="4918829"/>
            <a:ext cx="5110639" cy="1066205"/>
          </a:xfrm>
          <a:prstGeom prst="rect">
            <a:avLst/>
          </a:prstGeom>
          <a:noFill/>
          <a:ln/>
        </p:spPr>
        <p:txBody>
          <a:bodyPr wrap="square" rtlCol="0" anchor="t"/>
          <a:lstStyle/>
          <a:p>
            <a:pPr marL="0" indent="0" algn="ctr">
              <a:lnSpc>
                <a:spcPts val="2799"/>
              </a:lnSpc>
              <a:buNone/>
            </a:pPr>
            <a:r>
              <a:rPr lang="en-US" sz="1750" dirty="0">
                <a:solidFill>
                  <a:srgbClr val="4A4A45"/>
                </a:solidFill>
                <a:latin typeface="Lato" pitchFamily="34" charset="0"/>
                <a:ea typeface="Lato" pitchFamily="34" charset="-122"/>
                <a:cs typeface="Lato" pitchFamily="34" charset="-120"/>
              </a:rPr>
              <a:t>The low MSE value suggests that the model's predictions on the testing dataset are close to the actual values, demonstrating good performance.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sp>
      <p:sp>
        <p:nvSpPr>
          <p:cNvPr id="6" name="Text 3"/>
          <p:cNvSpPr/>
          <p:nvPr/>
        </p:nvSpPr>
        <p:spPr>
          <a:xfrm>
            <a:off x="2037993" y="1591747"/>
            <a:ext cx="10554414"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Comparing Linear Regression and Random Forest Models</a:t>
            </a:r>
            <a:endParaRPr lang="en-US" sz="4374" dirty="0"/>
          </a:p>
        </p:txBody>
      </p:sp>
      <p:sp>
        <p:nvSpPr>
          <p:cNvPr id="7" name="Shape 4"/>
          <p:cNvSpPr/>
          <p:nvPr/>
        </p:nvSpPr>
        <p:spPr>
          <a:xfrm>
            <a:off x="7293054" y="3313748"/>
            <a:ext cx="44410" cy="3323987"/>
          </a:xfrm>
          <a:prstGeom prst="rect">
            <a:avLst/>
          </a:prstGeom>
          <a:solidFill>
            <a:srgbClr val="E1DBD0"/>
          </a:solidFill>
          <a:ln/>
        </p:spPr>
      </p:sp>
      <p:sp>
        <p:nvSpPr>
          <p:cNvPr id="8" name="Shape 5"/>
          <p:cNvSpPr/>
          <p:nvPr/>
        </p:nvSpPr>
        <p:spPr>
          <a:xfrm>
            <a:off x="6287631" y="3937218"/>
            <a:ext cx="777597" cy="44410"/>
          </a:xfrm>
          <a:prstGeom prst="rect">
            <a:avLst/>
          </a:prstGeom>
          <a:solidFill>
            <a:srgbClr val="E1DBD0"/>
          </a:solidFill>
          <a:ln/>
        </p:spPr>
      </p:sp>
      <p:sp>
        <p:nvSpPr>
          <p:cNvPr id="9" name="Shape 6"/>
          <p:cNvSpPr/>
          <p:nvPr/>
        </p:nvSpPr>
        <p:spPr>
          <a:xfrm>
            <a:off x="7065228" y="3709511"/>
            <a:ext cx="499943" cy="499943"/>
          </a:xfrm>
          <a:prstGeom prst="roundRect">
            <a:avLst>
              <a:gd name="adj" fmla="val 26667"/>
            </a:avLst>
          </a:prstGeom>
          <a:solidFill>
            <a:srgbClr val="E1DBD0"/>
          </a:solidFill>
          <a:ln/>
        </p:spPr>
      </p:sp>
      <p:sp>
        <p:nvSpPr>
          <p:cNvPr id="10" name="Text 7"/>
          <p:cNvSpPr/>
          <p:nvPr/>
        </p:nvSpPr>
        <p:spPr>
          <a:xfrm>
            <a:off x="7218462" y="3751183"/>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1</a:t>
            </a:r>
            <a:endParaRPr lang="en-US" sz="2624" dirty="0"/>
          </a:p>
        </p:txBody>
      </p:sp>
      <p:sp>
        <p:nvSpPr>
          <p:cNvPr id="11" name="Text 8"/>
          <p:cNvSpPr/>
          <p:nvPr/>
        </p:nvSpPr>
        <p:spPr>
          <a:xfrm>
            <a:off x="3315653" y="3758089"/>
            <a:ext cx="2777490" cy="347186"/>
          </a:xfrm>
          <a:prstGeom prst="rect">
            <a:avLst/>
          </a:prstGeom>
          <a:noFill/>
          <a:ln/>
        </p:spPr>
        <p:txBody>
          <a:bodyPr wrap="none" rtlCol="0" anchor="t"/>
          <a:lstStyle/>
          <a:p>
            <a:pPr marL="0" indent="0" algn="r">
              <a:lnSpc>
                <a:spcPts val="2734"/>
              </a:lnSpc>
              <a:buNone/>
            </a:pPr>
            <a:r>
              <a:rPr lang="en-US" sz="2187" b="1" dirty="0">
                <a:solidFill>
                  <a:srgbClr val="282824"/>
                </a:solidFill>
                <a:latin typeface="Lato" pitchFamily="34" charset="0"/>
                <a:ea typeface="Lato" pitchFamily="34" charset="-122"/>
                <a:cs typeface="Lato" pitchFamily="34" charset="-120"/>
              </a:rPr>
              <a:t>Linear Regression</a:t>
            </a:r>
            <a:endParaRPr lang="en-US" sz="2187" dirty="0"/>
          </a:p>
        </p:txBody>
      </p:sp>
      <p:sp>
        <p:nvSpPr>
          <p:cNvPr id="12" name="Text 9"/>
          <p:cNvSpPr/>
          <p:nvPr/>
        </p:nvSpPr>
        <p:spPr>
          <a:xfrm>
            <a:off x="2037993" y="4238506"/>
            <a:ext cx="4055150" cy="710803"/>
          </a:xfrm>
          <a:prstGeom prst="rect">
            <a:avLst/>
          </a:prstGeom>
          <a:noFill/>
          <a:ln/>
        </p:spPr>
        <p:txBody>
          <a:bodyPr wrap="square" rtlCol="0" anchor="t"/>
          <a:lstStyle/>
          <a:p>
            <a:pPr marL="0" indent="0" algn="r">
              <a:lnSpc>
                <a:spcPts val="2799"/>
              </a:lnSpc>
              <a:buNone/>
            </a:pPr>
            <a:r>
              <a:rPr lang="en-US" sz="1750" dirty="0">
                <a:solidFill>
                  <a:srgbClr val="4A4A45"/>
                </a:solidFill>
                <a:latin typeface="Lato" pitchFamily="34" charset="0"/>
                <a:ea typeface="Lato" pitchFamily="34" charset="-122"/>
                <a:cs typeface="Lato" pitchFamily="34" charset="-120"/>
              </a:rPr>
              <a:t>Clear interpretability and less prone to overfitting given the limited dataset.</a:t>
            </a:r>
            <a:endParaRPr lang="en-US" sz="1750" dirty="0"/>
          </a:p>
        </p:txBody>
      </p:sp>
      <p:sp>
        <p:nvSpPr>
          <p:cNvPr id="13" name="Shape 10"/>
          <p:cNvSpPr/>
          <p:nvPr/>
        </p:nvSpPr>
        <p:spPr>
          <a:xfrm>
            <a:off x="7565172" y="5048071"/>
            <a:ext cx="777597" cy="44410"/>
          </a:xfrm>
          <a:prstGeom prst="rect">
            <a:avLst/>
          </a:prstGeom>
          <a:solidFill>
            <a:srgbClr val="E1DBD0"/>
          </a:solidFill>
          <a:ln/>
        </p:spPr>
      </p:sp>
      <p:sp>
        <p:nvSpPr>
          <p:cNvPr id="14" name="Shape 11"/>
          <p:cNvSpPr/>
          <p:nvPr/>
        </p:nvSpPr>
        <p:spPr>
          <a:xfrm>
            <a:off x="7065228" y="4820364"/>
            <a:ext cx="499943" cy="499943"/>
          </a:xfrm>
          <a:prstGeom prst="roundRect">
            <a:avLst>
              <a:gd name="adj" fmla="val 26667"/>
            </a:avLst>
          </a:prstGeom>
          <a:solidFill>
            <a:srgbClr val="E1DBD0"/>
          </a:solidFill>
          <a:ln/>
        </p:spPr>
      </p:sp>
      <p:sp>
        <p:nvSpPr>
          <p:cNvPr id="15" name="Text 12"/>
          <p:cNvSpPr/>
          <p:nvPr/>
        </p:nvSpPr>
        <p:spPr>
          <a:xfrm>
            <a:off x="7218462" y="4862036"/>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2</a:t>
            </a:r>
            <a:endParaRPr lang="en-US" sz="2624" dirty="0"/>
          </a:p>
        </p:txBody>
      </p:sp>
      <p:sp>
        <p:nvSpPr>
          <p:cNvPr id="16" name="Text 13"/>
          <p:cNvSpPr/>
          <p:nvPr/>
        </p:nvSpPr>
        <p:spPr>
          <a:xfrm>
            <a:off x="8537258" y="4868942"/>
            <a:ext cx="2777490"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Random Forest</a:t>
            </a:r>
            <a:endParaRPr lang="en-US" sz="2187" dirty="0"/>
          </a:p>
        </p:txBody>
      </p:sp>
      <p:sp>
        <p:nvSpPr>
          <p:cNvPr id="17" name="Text 14"/>
          <p:cNvSpPr/>
          <p:nvPr/>
        </p:nvSpPr>
        <p:spPr>
          <a:xfrm>
            <a:off x="8537258" y="5349359"/>
            <a:ext cx="4055150" cy="1066205"/>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Capable of capturing complex relationships but may lead to overfitting due to its flexibility.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843</Words>
  <Application>Microsoft Office PowerPoint</Application>
  <PresentationFormat>Custom</PresentationFormat>
  <Paragraphs>99</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vishal vishal</cp:lastModifiedBy>
  <cp:revision>6</cp:revision>
  <dcterms:created xsi:type="dcterms:W3CDTF">2024-02-23T04:30:07Z</dcterms:created>
  <dcterms:modified xsi:type="dcterms:W3CDTF">2024-03-08T08:53:57Z</dcterms:modified>
</cp:coreProperties>
</file>